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Poppi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Poppins-bold.fntdata"/><Relationship Id="rId12" Type="http://schemas.openxmlformats.org/officeDocument/2006/relationships/slide" Target="slides/slide7.xml"/><Relationship Id="rId34" Type="http://schemas.openxmlformats.org/officeDocument/2006/relationships/font" Target="fonts/Poppins-regular.fntdata"/><Relationship Id="rId15" Type="http://schemas.openxmlformats.org/officeDocument/2006/relationships/slide" Target="slides/slide10.xml"/><Relationship Id="rId37" Type="http://schemas.openxmlformats.org/officeDocument/2006/relationships/font" Target="fonts/Poppins-boldItalic.fntdata"/><Relationship Id="rId14" Type="http://schemas.openxmlformats.org/officeDocument/2006/relationships/slide" Target="slides/slide9.xml"/><Relationship Id="rId36" Type="http://schemas.openxmlformats.org/officeDocument/2006/relationships/font" Target="fonts/Poppi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18382d42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a18382d42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18382d42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a18382d42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a18382d42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a18382d42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a18382d42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a18382d42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a456246e7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a456246e7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18382d42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a18382d42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a18382d42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a18382d42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18382d42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a18382d42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a18382d42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a18382d42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a18382d42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a18382d42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a18382d42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a18382d42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86543b19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86543b19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a18382d42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a18382d42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18382d42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18382d42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a18382d42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a18382d42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1b917620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a1b917620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a18382d42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a18382d42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a18382d42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a18382d42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18382d42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18382d42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DFDF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50" y="0"/>
            <a:ext cx="77114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63275"/>
            <a:ext cx="85206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Working Principle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988525"/>
            <a:ext cx="8520600" cy="39483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13622"/>
              </a:buClr>
              <a:buSzPts val="1700"/>
              <a:buFont typeface="Poppins"/>
              <a:buAutoNum type="arabicPeriod"/>
            </a:pPr>
            <a:r>
              <a:rPr b="1" lang="en" sz="17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Initialization: </a:t>
            </a:r>
            <a:r>
              <a:rPr lang="en" sz="17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The Arduino Uno boots, initializes the fingerprint sensor, LCD display, and loads stored data from EEPROM.</a:t>
            </a:r>
            <a:endParaRPr sz="17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ts val="1700"/>
              <a:buFont typeface="Poppins"/>
              <a:buAutoNum type="arabicPeriod"/>
            </a:pPr>
            <a:r>
              <a:rPr b="1" lang="en" sz="17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Enrollment:</a:t>
            </a:r>
            <a:r>
              <a:rPr lang="en" sz="17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New voter fingerprints are captured, processed using the sensor’s internal DSP algorithm, and stored in both the R307 module and the EEPROM for tracking who has/has not voted.</a:t>
            </a:r>
            <a:endParaRPr sz="17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ts val="1700"/>
              <a:buFont typeface="Poppins"/>
              <a:buAutoNum type="arabicPeriod"/>
            </a:pPr>
            <a:r>
              <a:rPr b="1" lang="en" sz="17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Verification:</a:t>
            </a:r>
            <a:r>
              <a:rPr lang="en" sz="17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Fingerprint images are matched against stored templates using the R307’s onboard DSP matching engine. Only authenticated voters proceed.</a:t>
            </a:r>
            <a:endParaRPr sz="17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ts val="1700"/>
              <a:buFont typeface="Poppins"/>
              <a:buAutoNum type="arabicPeriod"/>
            </a:pPr>
            <a:r>
              <a:rPr b="1" lang="en" sz="17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Voting:</a:t>
            </a:r>
            <a:r>
              <a:rPr lang="en" sz="17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Verified users select their desired candidate via push buttons. The Arduino logs each vote and updates the EEPROM securely.</a:t>
            </a:r>
            <a:endParaRPr sz="17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ts val="1700"/>
              <a:buFont typeface="Poppins"/>
              <a:buAutoNum type="arabicPeriod"/>
            </a:pPr>
            <a:r>
              <a:rPr b="1" lang="en" sz="17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Result:</a:t>
            </a:r>
            <a:r>
              <a:rPr lang="en" sz="17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The system retrieves cumulative vote counts from EEPROM and displays the final results on the LCD when triggered by the admin.</a:t>
            </a:r>
            <a:endParaRPr sz="17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8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 Key Features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p23" title="4.png"/>
          <p:cNvPicPr preferRelativeResize="0"/>
          <p:nvPr/>
        </p:nvPicPr>
        <p:blipFill rotWithShape="1">
          <a:blip r:embed="rId3">
            <a:alphaModFix/>
          </a:blip>
          <a:srcRect b="0" l="0" r="0" t="29903"/>
          <a:stretch/>
        </p:blipFill>
        <p:spPr>
          <a:xfrm>
            <a:off x="1859624" y="1340975"/>
            <a:ext cx="5424775" cy="380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/>
        </p:nvSpPr>
        <p:spPr>
          <a:xfrm>
            <a:off x="5125400" y="3801375"/>
            <a:ext cx="2340600" cy="109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BUTTONS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4 for the candidates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5 for the registration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151350"/>
            <a:ext cx="85206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2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Algorithm / Workflow</a:t>
            </a:r>
            <a:endParaRPr b="1" sz="402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925" y="925950"/>
            <a:ext cx="5010150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10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Result &amp; Output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450" y="1888425"/>
            <a:ext cx="3525025" cy="28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050" y="1888425"/>
            <a:ext cx="3790425" cy="28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200" y="754675"/>
            <a:ext cx="2168425" cy="16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700" y="737725"/>
            <a:ext cx="2168425" cy="169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2200" y="2962175"/>
            <a:ext cx="2168425" cy="1664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9425" y="3039747"/>
            <a:ext cx="2168425" cy="1509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Key Findings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 b="24681" l="0" r="0" t="28458"/>
          <a:stretch/>
        </p:blipFill>
        <p:spPr>
          <a:xfrm>
            <a:off x="1428524" y="1681675"/>
            <a:ext cx="6243451" cy="292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125"/>
            <a:ext cx="8839199" cy="481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307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311700" y="445025"/>
            <a:ext cx="85206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 Future</a:t>
            </a:r>
            <a:r>
              <a:rPr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Enhancements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 b="29698" l="0" r="0" t="35845"/>
          <a:stretch/>
        </p:blipFill>
        <p:spPr>
          <a:xfrm>
            <a:off x="482722" y="1490800"/>
            <a:ext cx="8308900" cy="286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445025"/>
            <a:ext cx="8520600" cy="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 Conclusion</a:t>
            </a:r>
            <a:endParaRPr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371975" y="1490825"/>
            <a:ext cx="8520600" cy="27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13622"/>
              </a:buClr>
              <a:buSzPts val="2000"/>
              <a:buFont typeface="Poppins"/>
              <a:buChar char="●"/>
            </a:pPr>
            <a:r>
              <a:rPr lang="en" sz="20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The prototype demonstrates scalable, secure voting</a:t>
            </a:r>
            <a:br>
              <a:rPr lang="en" sz="20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0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ts val="2000"/>
              <a:buFont typeface="Poppins"/>
              <a:buChar char="●"/>
            </a:pPr>
            <a:r>
              <a:rPr lang="en" sz="20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Enhances election transparency</a:t>
            </a:r>
            <a:br>
              <a:rPr lang="en" sz="20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0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ts val="2000"/>
              <a:buFont typeface="Poppins"/>
              <a:buChar char="●"/>
            </a:pPr>
            <a:r>
              <a:rPr lang="en" sz="20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Ready for real-world adaptation and improvement</a:t>
            </a:r>
            <a:endParaRPr sz="20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01362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12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Votes Can’t Lie… But Voters Sometimes Can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2043325"/>
            <a:ext cx="5496900" cy="24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ct val="100000"/>
              <a:buFont typeface="Poppins"/>
              <a:buChar char="●"/>
            </a:pPr>
            <a:r>
              <a:rPr lang="en" sz="80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Traditional EVMs allow impersonation &amp; duplicates.</a:t>
            </a:r>
            <a:endParaRPr sz="80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ct val="100000"/>
              <a:buFont typeface="Poppins"/>
              <a:buChar char="●"/>
            </a:pPr>
            <a:r>
              <a:rPr lang="en" sz="80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Weak ID verification can causes fake voting.</a:t>
            </a:r>
            <a:endParaRPr sz="80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ct val="100000"/>
              <a:buFont typeface="Poppins"/>
              <a:buChar char="●"/>
            </a:pPr>
            <a:r>
              <a:rPr lang="en" sz="80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Also, paper systems can cause delays &amp; human error.</a:t>
            </a:r>
            <a:endParaRPr sz="80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13622"/>
              </a:solidFill>
            </a:endParaRPr>
          </a:p>
        </p:txBody>
      </p:sp>
      <p:pic>
        <p:nvPicPr>
          <p:cNvPr id="61" name="Google Shape;61;p14" title="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200" y="2112872"/>
            <a:ext cx="2990350" cy="2386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4500">
                <a:solidFill>
                  <a:srgbClr val="046C44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 b="1" sz="4500">
              <a:solidFill>
                <a:srgbClr val="046C4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12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 Motivation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460675"/>
            <a:ext cx="4833900" cy="31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13622"/>
              </a:buClr>
              <a:buSzPct val="100000"/>
              <a:buFont typeface="Poppins"/>
              <a:buChar char="●"/>
            </a:pPr>
            <a:r>
              <a:rPr lang="en" sz="32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It eliminates proxy &amp; duplicate voting.</a:t>
            </a:r>
            <a:endParaRPr sz="32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ct val="100000"/>
              <a:buFont typeface="Poppins"/>
              <a:buChar char="●"/>
            </a:pPr>
            <a:r>
              <a:rPr lang="en" sz="32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It builds trust through verifiable authentication.</a:t>
            </a:r>
            <a:endParaRPr sz="32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ct val="100000"/>
              <a:buChar char="●"/>
            </a:pPr>
            <a:r>
              <a:rPr lang="en" sz="32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It is designed for scalability &amp; transparency.</a:t>
            </a:r>
            <a:br>
              <a:rPr lang="en">
                <a:solidFill>
                  <a:srgbClr val="013622"/>
                </a:solidFill>
              </a:rPr>
            </a:br>
            <a:endParaRPr>
              <a:solidFill>
                <a:srgbClr val="0136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13622"/>
              </a:solidFill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122550" y="3731050"/>
            <a:ext cx="87099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“Secure. Transparent. One Finger, One Vote.”</a:t>
            </a:r>
            <a:endParaRPr b="1" i="1" sz="2100">
              <a:solidFill>
                <a:srgbClr val="1E293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Objectives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3311700" y="2584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93B"/>
                </a:solidFill>
                <a:highlight>
                  <a:srgbClr val="1E293B"/>
                </a:highlight>
              </a:rPr>
              <a:t> </a:t>
            </a:r>
            <a:endParaRPr>
              <a:solidFill>
                <a:srgbClr val="1E293B"/>
              </a:solidFill>
              <a:highlight>
                <a:srgbClr val="1E293B"/>
              </a:highlight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6103800" y="258448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1225575" y="4551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4572000" y="4551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1555" r="0" t="0"/>
          <a:stretch/>
        </p:blipFill>
        <p:spPr>
          <a:xfrm>
            <a:off x="142650" y="1389950"/>
            <a:ext cx="9001349" cy="36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System Overview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4" name="Google Shape;84;p17" title="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463" y="1164425"/>
            <a:ext cx="3979075" cy="397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454075" y="355625"/>
            <a:ext cx="8227500" cy="44802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13622"/>
              </a:buClr>
              <a:buSzPts val="1600"/>
              <a:buFont typeface="Poppins"/>
              <a:buChar char="●"/>
            </a:pPr>
            <a:r>
              <a:rPr b="1"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Central Processing Through Arduino Uno</a:t>
            </a:r>
            <a:br>
              <a:rPr b="1"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The Arduino Uno functions as the main controller, coordinating all input and output operations within the voting system.</a:t>
            </a:r>
            <a:endParaRPr sz="16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ts val="1600"/>
              <a:buFont typeface="Poppins"/>
              <a:buChar char="●"/>
            </a:pPr>
            <a:r>
              <a:rPr b="1"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Biometric Authentication via R307 Sensor</a:t>
            </a:r>
            <a:br>
              <a:rPr b="1"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The fingerprint sensor captures and sends biometric data to the Arduino, ensuring that only authorized and enrolled voters can access the voting interface.</a:t>
            </a:r>
            <a:endParaRPr sz="16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ts val="1600"/>
              <a:buFont typeface="Poppins"/>
              <a:buChar char="●"/>
            </a:pPr>
            <a:r>
              <a:rPr b="1"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User Interaction Through Button Inputs</a:t>
            </a:r>
            <a:br>
              <a:rPr b="1"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Push buttons serve as the primary user interface, enabling key operations such as enrollment, verification, deletion, and vote casting.</a:t>
            </a:r>
            <a:endParaRPr sz="16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ts val="1600"/>
              <a:buFont typeface="Poppins"/>
              <a:buChar char="●"/>
            </a:pPr>
            <a:r>
              <a:rPr b="1"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Real-Time Feedback Through LCD Display</a:t>
            </a:r>
            <a:br>
              <a:rPr b="1"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A 16×2 I²C LCD module provides instant system messages, instructions, and voting results to guide the voter and admin during operation.</a:t>
            </a:r>
            <a:endParaRPr sz="16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ts val="1600"/>
              <a:buFont typeface="Poppins"/>
              <a:buChar char="●"/>
            </a:pPr>
            <a:r>
              <a:rPr b="1"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Stable Operation Powered Through DC Input</a:t>
            </a:r>
            <a:br>
              <a:rPr b="1"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A regulated DC power supply feeds the Arduino, which further distributes the required voltage to all connected modules for reliable system performance.</a:t>
            </a:r>
            <a:endParaRPr sz="25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Hardware Components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2525"/>
            <a:ext cx="8596847" cy="34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234050"/>
            <a:ext cx="85206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Software Architecture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192875" y="1090650"/>
            <a:ext cx="4639500" cy="37656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54339"/>
              <a:buFont typeface="Arial"/>
              <a:buNone/>
            </a:pPr>
            <a:r>
              <a:rPr b="1" i="1" lang="en" sz="2024" u="sng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Technologies &amp; Methods Used:-</a:t>
            </a:r>
            <a:endParaRPr b="1" i="1" sz="2024" u="sng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9966" lvl="0" marL="457200" rtl="0" algn="l">
              <a:spcBef>
                <a:spcPts val="1200"/>
              </a:spcBef>
              <a:spcAft>
                <a:spcPts val="0"/>
              </a:spcAft>
              <a:buClr>
                <a:srgbClr val="013622"/>
              </a:buClr>
              <a:buSzPct val="100000"/>
              <a:buChar char="●"/>
            </a:pPr>
            <a:r>
              <a:rPr b="1"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Programming Language:</a:t>
            </a:r>
            <a:r>
              <a:rPr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C++ using the </a:t>
            </a:r>
            <a:r>
              <a:rPr b="1"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Arduino IDE</a:t>
            </a:r>
            <a:endParaRPr b="1" sz="1725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9966" lvl="0" marL="457200" rtl="0" algn="l"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ct val="100000"/>
              <a:buChar char="●"/>
            </a:pPr>
            <a:r>
              <a:rPr b="1"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Biometric Processing:</a:t>
            </a:r>
            <a:r>
              <a:rPr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Onboard </a:t>
            </a:r>
            <a:r>
              <a:rPr b="1"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DSP (Digital Signal Processing)</a:t>
            </a:r>
            <a:r>
              <a:rPr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of the R307 for image processing &amp; template matching</a:t>
            </a:r>
            <a:endParaRPr sz="1725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9966" lvl="0" marL="457200" rtl="0" algn="l"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ct val="100000"/>
              <a:buChar char="●"/>
            </a:pPr>
            <a:r>
              <a:rPr b="1"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Data Storage:</a:t>
            </a:r>
            <a:r>
              <a:rPr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Internal </a:t>
            </a:r>
            <a:r>
              <a:rPr b="1"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EEPROM</a:t>
            </a:r>
            <a:r>
              <a:rPr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for vote counts and voting status</a:t>
            </a:r>
            <a:endParaRPr sz="1725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9966" lvl="0" marL="457200" rtl="0" algn="l"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ct val="100000"/>
              <a:buChar char="●"/>
            </a:pPr>
            <a:r>
              <a:rPr b="1"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I/O Handling:</a:t>
            </a:r>
            <a:r>
              <a:rPr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Interrupt-like button polling for user operations</a:t>
            </a:r>
            <a:endParaRPr sz="1725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9966" lvl="0" marL="457200" rtl="0" algn="l"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ct val="100000"/>
              <a:buChar char="●"/>
            </a:pPr>
            <a:r>
              <a:rPr b="1"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Display Interface:</a:t>
            </a:r>
            <a:r>
              <a:rPr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I²C LCD for user feedback and result visualization</a:t>
            </a:r>
            <a:endParaRPr sz="1725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13622"/>
              </a:solidFill>
            </a:endParaRPr>
          </a:p>
        </p:txBody>
      </p:sp>
      <p:sp>
        <p:nvSpPr>
          <p:cNvPr id="102" name="Google Shape;102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 title="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152475"/>
            <a:ext cx="3765625" cy="37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93425"/>
            <a:ext cx="8520600" cy="9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Circuit Description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475" y="866875"/>
            <a:ext cx="6891788" cy="41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1270054" y="1292129"/>
            <a:ext cx="2833800" cy="28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350" lIns="86350" spcFirstLastPara="1" rIns="86350" wrap="square" tIns="86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22"/>
              <a:t> </a:t>
            </a:r>
            <a:endParaRPr sz="1322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